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sldIdLst>
    <p:sldId id="256" r:id="rId2"/>
    <p:sldId id="268" r:id="rId3"/>
    <p:sldId id="257" r:id="rId4"/>
    <p:sldId id="259" r:id="rId5"/>
    <p:sldId id="263" r:id="rId6"/>
    <p:sldId id="270" r:id="rId7"/>
    <p:sldId id="261" r:id="rId8"/>
    <p:sldId id="267" r:id="rId9"/>
    <p:sldId id="258" r:id="rId10"/>
    <p:sldId id="269" r:id="rId11"/>
    <p:sldId id="26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92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F0AE3C-08A5-4DAC-BC14-1E18450F33BF}" type="datetimeFigureOut">
              <a:rPr lang="en-GB" smtClean="0"/>
              <a:t>19/11/2021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6766C1-B3D2-44B8-8C95-E887F1660F95}" type="slidenum">
              <a:rPr lang="en-GB" smtClean="0"/>
              <a:t>‹#›</a:t>
            </a:fld>
            <a:endParaRPr lang="en-GB"/>
          </a:p>
        </p:txBody>
      </p:sp>
    </p:spTree>
    <p:extLst>
      <p:ext uri="{BB962C8B-B14F-4D97-AF65-F5344CB8AC3E}">
        <p14:creationId xmlns:p14="http://schemas.microsoft.com/office/powerpoint/2010/main" val="754694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F0AE3C-08A5-4DAC-BC14-1E18450F33BF}" type="datetimeFigureOut">
              <a:rPr lang="en-GB" smtClean="0"/>
              <a:t>19/11/2021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6766C1-B3D2-44B8-8C95-E887F1660F95}" type="slidenum">
              <a:rPr lang="en-GB" smtClean="0"/>
              <a:t>‹#›</a:t>
            </a:fld>
            <a:endParaRPr lang="en-GB"/>
          </a:p>
        </p:txBody>
      </p:sp>
    </p:spTree>
    <p:extLst>
      <p:ext uri="{BB962C8B-B14F-4D97-AF65-F5344CB8AC3E}">
        <p14:creationId xmlns:p14="http://schemas.microsoft.com/office/powerpoint/2010/main" val="1365191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F0AE3C-08A5-4DAC-BC14-1E18450F33BF}" type="datetimeFigureOut">
              <a:rPr lang="en-GB" smtClean="0"/>
              <a:t>19/11/2021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6766C1-B3D2-44B8-8C95-E887F1660F95}"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09464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F0AE3C-08A5-4DAC-BC14-1E18450F33BF}" type="datetimeFigureOut">
              <a:rPr lang="en-GB" smtClean="0"/>
              <a:t>19/11/2021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6766C1-B3D2-44B8-8C95-E887F1660F95}" type="slidenum">
              <a:rPr lang="en-GB" smtClean="0"/>
              <a:t>‹#›</a:t>
            </a:fld>
            <a:endParaRPr lang="en-GB"/>
          </a:p>
        </p:txBody>
      </p:sp>
    </p:spTree>
    <p:extLst>
      <p:ext uri="{BB962C8B-B14F-4D97-AF65-F5344CB8AC3E}">
        <p14:creationId xmlns:p14="http://schemas.microsoft.com/office/powerpoint/2010/main" val="3037285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F0AE3C-08A5-4DAC-BC14-1E18450F33BF}" type="datetimeFigureOut">
              <a:rPr lang="en-GB" smtClean="0"/>
              <a:t>19/11/2021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6766C1-B3D2-44B8-8C95-E887F1660F95}"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86861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F0AE3C-08A5-4DAC-BC14-1E18450F33BF}" type="datetimeFigureOut">
              <a:rPr lang="en-GB" smtClean="0"/>
              <a:t>19/11/2021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6766C1-B3D2-44B8-8C95-E887F1660F95}" type="slidenum">
              <a:rPr lang="en-GB" smtClean="0"/>
              <a:t>‹#›</a:t>
            </a:fld>
            <a:endParaRPr lang="en-GB"/>
          </a:p>
        </p:txBody>
      </p:sp>
    </p:spTree>
    <p:extLst>
      <p:ext uri="{BB962C8B-B14F-4D97-AF65-F5344CB8AC3E}">
        <p14:creationId xmlns:p14="http://schemas.microsoft.com/office/powerpoint/2010/main" val="3697219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F0AE3C-08A5-4DAC-BC14-1E18450F33BF}" type="datetimeFigureOut">
              <a:rPr lang="en-GB" smtClean="0"/>
              <a:t>19/11/2021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6766C1-B3D2-44B8-8C95-E887F1660F95}" type="slidenum">
              <a:rPr lang="en-GB" smtClean="0"/>
              <a:t>‹#›</a:t>
            </a:fld>
            <a:endParaRPr lang="en-GB"/>
          </a:p>
        </p:txBody>
      </p:sp>
    </p:spTree>
    <p:extLst>
      <p:ext uri="{BB962C8B-B14F-4D97-AF65-F5344CB8AC3E}">
        <p14:creationId xmlns:p14="http://schemas.microsoft.com/office/powerpoint/2010/main" val="3783142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F0AE3C-08A5-4DAC-BC14-1E18450F33BF}" type="datetimeFigureOut">
              <a:rPr lang="en-GB" smtClean="0"/>
              <a:t>19/11/2021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6766C1-B3D2-44B8-8C95-E887F1660F95}" type="slidenum">
              <a:rPr lang="en-GB" smtClean="0"/>
              <a:t>‹#›</a:t>
            </a:fld>
            <a:endParaRPr lang="en-GB"/>
          </a:p>
        </p:txBody>
      </p:sp>
    </p:spTree>
    <p:extLst>
      <p:ext uri="{BB962C8B-B14F-4D97-AF65-F5344CB8AC3E}">
        <p14:creationId xmlns:p14="http://schemas.microsoft.com/office/powerpoint/2010/main" val="3759330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F0AE3C-08A5-4DAC-BC14-1E18450F33BF}" type="datetimeFigureOut">
              <a:rPr lang="en-GB" smtClean="0"/>
              <a:t>19/11/2021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6766C1-B3D2-44B8-8C95-E887F1660F95}" type="slidenum">
              <a:rPr lang="en-GB" smtClean="0"/>
              <a:t>‹#›</a:t>
            </a:fld>
            <a:endParaRPr lang="en-GB"/>
          </a:p>
        </p:txBody>
      </p:sp>
    </p:spTree>
    <p:extLst>
      <p:ext uri="{BB962C8B-B14F-4D97-AF65-F5344CB8AC3E}">
        <p14:creationId xmlns:p14="http://schemas.microsoft.com/office/powerpoint/2010/main" val="3886537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F0AE3C-08A5-4DAC-BC14-1E18450F33BF}" type="datetimeFigureOut">
              <a:rPr lang="en-GB" smtClean="0"/>
              <a:t>19/11/2021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6766C1-B3D2-44B8-8C95-E887F1660F95}" type="slidenum">
              <a:rPr lang="en-GB" smtClean="0"/>
              <a:t>‹#›</a:t>
            </a:fld>
            <a:endParaRPr lang="en-GB"/>
          </a:p>
        </p:txBody>
      </p:sp>
    </p:spTree>
    <p:extLst>
      <p:ext uri="{BB962C8B-B14F-4D97-AF65-F5344CB8AC3E}">
        <p14:creationId xmlns:p14="http://schemas.microsoft.com/office/powerpoint/2010/main" val="1321322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F0AE3C-08A5-4DAC-BC14-1E18450F33BF}" type="datetimeFigureOut">
              <a:rPr lang="en-GB" smtClean="0"/>
              <a:t>19/11/2021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6766C1-B3D2-44B8-8C95-E887F1660F95}" type="slidenum">
              <a:rPr lang="en-GB" smtClean="0"/>
              <a:t>‹#›</a:t>
            </a:fld>
            <a:endParaRPr lang="en-GB"/>
          </a:p>
        </p:txBody>
      </p:sp>
    </p:spTree>
    <p:extLst>
      <p:ext uri="{BB962C8B-B14F-4D97-AF65-F5344CB8AC3E}">
        <p14:creationId xmlns:p14="http://schemas.microsoft.com/office/powerpoint/2010/main" val="3389885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F0AE3C-08A5-4DAC-BC14-1E18450F33BF}" type="datetimeFigureOut">
              <a:rPr lang="en-GB" smtClean="0"/>
              <a:t>19/11/2021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6766C1-B3D2-44B8-8C95-E887F1660F95}" type="slidenum">
              <a:rPr lang="en-GB" smtClean="0"/>
              <a:t>‹#›</a:t>
            </a:fld>
            <a:endParaRPr lang="en-GB"/>
          </a:p>
        </p:txBody>
      </p:sp>
    </p:spTree>
    <p:extLst>
      <p:ext uri="{BB962C8B-B14F-4D97-AF65-F5344CB8AC3E}">
        <p14:creationId xmlns:p14="http://schemas.microsoft.com/office/powerpoint/2010/main" val="2939712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F0AE3C-08A5-4DAC-BC14-1E18450F33BF}" type="datetimeFigureOut">
              <a:rPr lang="en-GB" smtClean="0"/>
              <a:t>19/11/2021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6766C1-B3D2-44B8-8C95-E887F1660F95}" type="slidenum">
              <a:rPr lang="en-GB" smtClean="0"/>
              <a:t>‹#›</a:t>
            </a:fld>
            <a:endParaRPr lang="en-GB"/>
          </a:p>
        </p:txBody>
      </p:sp>
    </p:spTree>
    <p:extLst>
      <p:ext uri="{BB962C8B-B14F-4D97-AF65-F5344CB8AC3E}">
        <p14:creationId xmlns:p14="http://schemas.microsoft.com/office/powerpoint/2010/main" val="3149253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F0AE3C-08A5-4DAC-BC14-1E18450F33BF}" type="datetimeFigureOut">
              <a:rPr lang="en-GB" smtClean="0"/>
              <a:t>19/11/2021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6766C1-B3D2-44B8-8C95-E887F1660F95}" type="slidenum">
              <a:rPr lang="en-GB" smtClean="0"/>
              <a:t>‹#›</a:t>
            </a:fld>
            <a:endParaRPr lang="en-GB"/>
          </a:p>
        </p:txBody>
      </p:sp>
    </p:spTree>
    <p:extLst>
      <p:ext uri="{BB962C8B-B14F-4D97-AF65-F5344CB8AC3E}">
        <p14:creationId xmlns:p14="http://schemas.microsoft.com/office/powerpoint/2010/main" val="142756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F0AE3C-08A5-4DAC-BC14-1E18450F33BF}" type="datetimeFigureOut">
              <a:rPr lang="en-GB" smtClean="0"/>
              <a:t>19/11/2021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6766C1-B3D2-44B8-8C95-E887F1660F95}" type="slidenum">
              <a:rPr lang="en-GB" smtClean="0"/>
              <a:t>‹#›</a:t>
            </a:fld>
            <a:endParaRPr lang="en-GB"/>
          </a:p>
        </p:txBody>
      </p:sp>
    </p:spTree>
    <p:extLst>
      <p:ext uri="{BB962C8B-B14F-4D97-AF65-F5344CB8AC3E}">
        <p14:creationId xmlns:p14="http://schemas.microsoft.com/office/powerpoint/2010/main" val="3978873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6766C1-B3D2-44B8-8C95-E887F1660F95}" type="slidenum">
              <a:rPr lang="en-GB" smtClean="0"/>
              <a:t>‹#›</a:t>
            </a:fld>
            <a:endParaRPr lang="en-GB"/>
          </a:p>
        </p:txBody>
      </p:sp>
      <p:sp>
        <p:nvSpPr>
          <p:cNvPr id="5" name="Date Placeholder 4"/>
          <p:cNvSpPr>
            <a:spLocks noGrp="1"/>
          </p:cNvSpPr>
          <p:nvPr>
            <p:ph type="dt" sz="half" idx="10"/>
          </p:nvPr>
        </p:nvSpPr>
        <p:spPr/>
        <p:txBody>
          <a:bodyPr/>
          <a:lstStyle/>
          <a:p>
            <a:fld id="{5DF0AE3C-08A5-4DAC-BC14-1E18450F33BF}" type="datetimeFigureOut">
              <a:rPr lang="en-GB" smtClean="0"/>
              <a:t>19/11/2021</a:t>
            </a:fld>
            <a:endParaRPr lang="en-GB"/>
          </a:p>
        </p:txBody>
      </p:sp>
    </p:spTree>
    <p:extLst>
      <p:ext uri="{BB962C8B-B14F-4D97-AF65-F5344CB8AC3E}">
        <p14:creationId xmlns:p14="http://schemas.microsoft.com/office/powerpoint/2010/main" val="55271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DF0AE3C-08A5-4DAC-BC14-1E18450F33BF}" type="datetimeFigureOut">
              <a:rPr lang="en-GB" smtClean="0"/>
              <a:t>19/11/2021</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66766C1-B3D2-44B8-8C95-E887F1660F95}" type="slidenum">
              <a:rPr lang="en-GB" smtClean="0"/>
              <a:t>‹#›</a:t>
            </a:fld>
            <a:endParaRPr lang="en-GB"/>
          </a:p>
        </p:txBody>
      </p:sp>
    </p:spTree>
    <p:extLst>
      <p:ext uri="{BB962C8B-B14F-4D97-AF65-F5344CB8AC3E}">
        <p14:creationId xmlns:p14="http://schemas.microsoft.com/office/powerpoint/2010/main" val="245964226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forms.office.com/r/d8GDhqXJv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local.apprenticeshiphub@nhs.ne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jp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11">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lumMod val="75000"/>
              <a:alpha val="88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9" name="Straight Connector 13">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30" name="Straight Connector 15">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9A760BF4-2CA8-482C-B35C-10D4E15262F8}"/>
              </a:ext>
            </a:extLst>
          </p:cNvPr>
          <p:cNvSpPr>
            <a:spLocks noGrp="1"/>
          </p:cNvSpPr>
          <p:nvPr>
            <p:ph type="ctrTitle"/>
          </p:nvPr>
        </p:nvSpPr>
        <p:spPr>
          <a:xfrm>
            <a:off x="1605130" y="3260074"/>
            <a:ext cx="7766936" cy="1429556"/>
          </a:xfrm>
        </p:spPr>
        <p:txBody>
          <a:bodyPr>
            <a:normAutofit fontScale="90000"/>
            <a:scene3d>
              <a:camera prst="orthographicFront"/>
              <a:lightRig rig="harsh" dir="t"/>
            </a:scene3d>
            <a:sp3d extrusionH="57150" prstMaterial="matte">
              <a:bevelT w="63500" h="12700" prst="angle"/>
              <a:contourClr>
                <a:schemeClr val="bg1">
                  <a:lumMod val="65000"/>
                </a:schemeClr>
              </a:contourClr>
            </a:sp3d>
          </a:bodyPr>
          <a:lstStyle/>
          <a:p>
            <a:pPr algn="ctr"/>
            <a:r>
              <a:rPr lang="en-GB" b="1" dirty="0">
                <a:ln/>
                <a:solidFill>
                  <a:schemeClr val="accent3"/>
                </a:solidFill>
                <a:latin typeface="Arial" panose="020B0604020202020204" pitchFamily="34" charset="0"/>
                <a:cs typeface="Arial" panose="020B0604020202020204" pitchFamily="34" charset="0"/>
              </a:rPr>
              <a:t>Health Careers insight information session </a:t>
            </a:r>
          </a:p>
        </p:txBody>
      </p:sp>
      <p:sp>
        <p:nvSpPr>
          <p:cNvPr id="31"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descr="Text&#10;&#10;Description automatically generated">
            <a:extLst>
              <a:ext uri="{FF2B5EF4-FFF2-40B4-BE49-F238E27FC236}">
                <a16:creationId xmlns:a16="http://schemas.microsoft.com/office/drawing/2014/main" id="{C1B72AA4-A285-4566-AD11-B0E11E300A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8070" y="170429"/>
            <a:ext cx="5401056" cy="2712720"/>
          </a:xfrm>
          <a:prstGeom prst="rect">
            <a:avLst/>
          </a:prstGeom>
        </p:spPr>
      </p:pic>
    </p:spTree>
    <p:extLst>
      <p:ext uri="{BB962C8B-B14F-4D97-AF65-F5344CB8AC3E}">
        <p14:creationId xmlns:p14="http://schemas.microsoft.com/office/powerpoint/2010/main" val="3994881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722C6-FC23-4D90-ADD6-AC9BC2F505F6}"/>
              </a:ext>
            </a:extLst>
          </p:cNvPr>
          <p:cNvSpPr>
            <a:spLocks noGrp="1"/>
          </p:cNvSpPr>
          <p:nvPr>
            <p:ph type="title"/>
          </p:nvPr>
        </p:nvSpPr>
        <p:spPr/>
        <p:txBody>
          <a:bodyPr/>
          <a:lstStyle/>
          <a:p>
            <a:r>
              <a:rPr lang="en-GB" dirty="0"/>
              <a:t>Feedback time! </a:t>
            </a:r>
          </a:p>
        </p:txBody>
      </p:sp>
      <p:sp>
        <p:nvSpPr>
          <p:cNvPr id="4" name="TextBox 3">
            <a:extLst>
              <a:ext uri="{FF2B5EF4-FFF2-40B4-BE49-F238E27FC236}">
                <a16:creationId xmlns:a16="http://schemas.microsoft.com/office/drawing/2014/main" id="{789FF86D-D8CE-4AEA-9274-B6BB4F443BD8}"/>
              </a:ext>
            </a:extLst>
          </p:cNvPr>
          <p:cNvSpPr txBox="1"/>
          <p:nvPr/>
        </p:nvSpPr>
        <p:spPr>
          <a:xfrm>
            <a:off x="982639" y="1514901"/>
            <a:ext cx="7629098" cy="3416320"/>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To help us ensure we are bringing the best programmes and content to you to learn about health and care and the amazing job roles in this field we ask you to help us by filling out our feedback form.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The form should take no more than 5 minutes but it really does help us understand what content to development in order for you to learn about our careers and opportunities! </a:t>
            </a:r>
          </a:p>
        </p:txBody>
      </p:sp>
      <p:sp>
        <p:nvSpPr>
          <p:cNvPr id="5" name="TextBox 4">
            <a:extLst>
              <a:ext uri="{FF2B5EF4-FFF2-40B4-BE49-F238E27FC236}">
                <a16:creationId xmlns:a16="http://schemas.microsoft.com/office/drawing/2014/main" id="{798350C9-3B5A-444B-9004-5DE1AB80565E}"/>
              </a:ext>
            </a:extLst>
          </p:cNvPr>
          <p:cNvSpPr txBox="1"/>
          <p:nvPr/>
        </p:nvSpPr>
        <p:spPr>
          <a:xfrm>
            <a:off x="982639" y="5158433"/>
            <a:ext cx="7929349" cy="83099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Follow this link to complete the form online:</a:t>
            </a:r>
          </a:p>
          <a:p>
            <a:r>
              <a:rPr lang="en-GB" sz="2400" dirty="0">
                <a:latin typeface="Arial" panose="020B0604020202020204" pitchFamily="34" charset="0"/>
                <a:cs typeface="Arial" panose="020B0604020202020204" pitchFamily="34" charset="0"/>
              </a:rPr>
              <a:t> </a:t>
            </a:r>
            <a:r>
              <a:rPr lang="en-GB" sz="2400" b="0" i="0" u="sng" dirty="0">
                <a:solidFill>
                  <a:srgbClr val="6264A7"/>
                </a:solidFill>
                <a:effectLst/>
                <a:latin typeface="Segoe UI" panose="020B0502040204020203" pitchFamily="34" charset="0"/>
                <a:hlinkClick r:id="rId2" tooltip="https://forms.office.com/r/d8gdhqxjva"/>
              </a:rPr>
              <a:t>https://forms.office.com/r/d8GDhqXJvA</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6650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FBB644-6109-48DE-8390-181295B9A171}"/>
              </a:ext>
            </a:extLst>
          </p:cNvPr>
          <p:cNvSpPr txBox="1"/>
          <p:nvPr/>
        </p:nvSpPr>
        <p:spPr>
          <a:xfrm>
            <a:off x="855078" y="4663359"/>
            <a:ext cx="7781925" cy="1477328"/>
          </a:xfrm>
          <a:prstGeom prst="rect">
            <a:avLst/>
          </a:prstGeom>
          <a:noFill/>
        </p:spPr>
        <p:txBody>
          <a:bodyPr wrap="square" rtlCol="0">
            <a:spAutoFit/>
          </a:bodyPr>
          <a:lstStyle/>
          <a:p>
            <a:r>
              <a:rPr lang="en-GB" dirty="0"/>
              <a:t>Website: https://www.localhealthcareershub.co.uk/</a:t>
            </a:r>
          </a:p>
          <a:p>
            <a:endParaRPr lang="en-GB" dirty="0"/>
          </a:p>
          <a:p>
            <a:r>
              <a:rPr lang="en-GB" dirty="0"/>
              <a:t>Email: </a:t>
            </a:r>
            <a:r>
              <a:rPr lang="en-GB" u="sng" dirty="0">
                <a:hlinkClick r:id="rId2"/>
              </a:rPr>
              <a:t>local.apprenticeshiphub@nhs.net</a:t>
            </a:r>
            <a:endParaRPr lang="en-GB" dirty="0"/>
          </a:p>
          <a:p>
            <a:endParaRPr lang="en-GB" dirty="0"/>
          </a:p>
          <a:p>
            <a:r>
              <a:rPr lang="en-GB" dirty="0"/>
              <a:t>Twitter: @HealthCareerhub</a:t>
            </a:r>
          </a:p>
        </p:txBody>
      </p:sp>
      <p:sp>
        <p:nvSpPr>
          <p:cNvPr id="3" name="TextBox 2">
            <a:extLst>
              <a:ext uri="{FF2B5EF4-FFF2-40B4-BE49-F238E27FC236}">
                <a16:creationId xmlns:a16="http://schemas.microsoft.com/office/drawing/2014/main" id="{7CD0FA64-AD60-4526-A78C-125E6BE56DBC}"/>
              </a:ext>
            </a:extLst>
          </p:cNvPr>
          <p:cNvSpPr txBox="1"/>
          <p:nvPr/>
        </p:nvSpPr>
        <p:spPr>
          <a:xfrm>
            <a:off x="696036" y="182968"/>
            <a:ext cx="7656394" cy="1569660"/>
          </a:xfrm>
          <a:prstGeom prst="rect">
            <a:avLst/>
          </a:prstGeom>
          <a:noFill/>
        </p:spPr>
        <p:txBody>
          <a:bodyPr wrap="square" rtlCol="0">
            <a:spAutoFit/>
          </a:bodyPr>
          <a:lstStyle/>
          <a:p>
            <a:r>
              <a:rPr lang="en-GB" sz="3200" dirty="0">
                <a:solidFill>
                  <a:schemeClr val="accent1"/>
                </a:solidFill>
                <a:latin typeface="Arial" panose="020B0604020202020204" pitchFamily="34" charset="0"/>
                <a:ea typeface="+mj-ea"/>
                <a:cs typeface="Arial" panose="020B0604020202020204" pitchFamily="34" charset="0"/>
              </a:rPr>
              <a:t>We hope you enjoyed the session! Please visit our website and follow us on social media! </a:t>
            </a:r>
            <a:endParaRPr lang="en-GB" sz="3600" dirty="0">
              <a:solidFill>
                <a:schemeClr val="accent1"/>
              </a:solidFill>
              <a:latin typeface="Arial" panose="020B0604020202020204" pitchFamily="34" charset="0"/>
              <a:ea typeface="+mj-ea"/>
              <a:cs typeface="Arial" panose="020B0604020202020204" pitchFamily="34" charset="0"/>
            </a:endParaRPr>
          </a:p>
        </p:txBody>
      </p:sp>
      <p:pic>
        <p:nvPicPr>
          <p:cNvPr id="6" name="Picture 5" descr="Text&#10;&#10;Description automatically generated">
            <a:extLst>
              <a:ext uri="{FF2B5EF4-FFF2-40B4-BE49-F238E27FC236}">
                <a16:creationId xmlns:a16="http://schemas.microsoft.com/office/drawing/2014/main" id="{99CD12BD-EADF-4845-B3A2-153DF3AD23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923" y="2179782"/>
            <a:ext cx="4462033" cy="2241089"/>
          </a:xfrm>
          <a:prstGeom prst="rect">
            <a:avLst/>
          </a:prstGeom>
        </p:spPr>
      </p:pic>
    </p:spTree>
    <p:extLst>
      <p:ext uri="{BB962C8B-B14F-4D97-AF65-F5344CB8AC3E}">
        <p14:creationId xmlns:p14="http://schemas.microsoft.com/office/powerpoint/2010/main" val="1678807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08358-4DB0-4B41-B4FE-4CAF30828A04}"/>
              </a:ext>
            </a:extLst>
          </p:cNvPr>
          <p:cNvSpPr>
            <a:spLocks noGrp="1"/>
          </p:cNvSpPr>
          <p:nvPr>
            <p:ph type="title"/>
          </p:nvPr>
        </p:nvSpPr>
        <p:spPr/>
        <p:txBody>
          <a:bodyPr/>
          <a:lstStyle/>
          <a:p>
            <a:r>
              <a:rPr lang="en-GB" dirty="0"/>
              <a:t>Housekeeping</a:t>
            </a:r>
          </a:p>
        </p:txBody>
      </p:sp>
      <p:sp>
        <p:nvSpPr>
          <p:cNvPr id="3" name="Content Placeholder 2">
            <a:extLst>
              <a:ext uri="{FF2B5EF4-FFF2-40B4-BE49-F238E27FC236}">
                <a16:creationId xmlns:a16="http://schemas.microsoft.com/office/drawing/2014/main" id="{CDA10126-C679-4CFC-BAE1-939C3B7764A7}"/>
              </a:ext>
            </a:extLst>
          </p:cNvPr>
          <p:cNvSpPr>
            <a:spLocks noGrp="1"/>
          </p:cNvSpPr>
          <p:nvPr>
            <p:ph idx="1"/>
          </p:nvPr>
        </p:nvSpPr>
        <p:spPr/>
        <p:txBody>
          <a:bodyPr>
            <a:normAutofit/>
          </a:bodyPr>
          <a:lstStyle/>
          <a:p>
            <a:r>
              <a:rPr lang="en-GB" sz="2400" dirty="0">
                <a:latin typeface="Arial" panose="020B0604020202020204" pitchFamily="34" charset="0"/>
                <a:cs typeface="Arial" panose="020B0604020202020204" pitchFamily="34" charset="0"/>
              </a:rPr>
              <a:t>Trainer/Teacher to input house rules for Virtual or classroom based session here </a:t>
            </a:r>
          </a:p>
        </p:txBody>
      </p:sp>
      <p:pic>
        <p:nvPicPr>
          <p:cNvPr id="5" name="Picture 4" descr="Text&#10;&#10;Description automatically generated">
            <a:extLst>
              <a:ext uri="{FF2B5EF4-FFF2-40B4-BE49-F238E27FC236}">
                <a16:creationId xmlns:a16="http://schemas.microsoft.com/office/drawing/2014/main" id="{2BD1197F-FF95-45EC-80BC-1E978CFEB4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304" y="5295495"/>
            <a:ext cx="2561852" cy="1286709"/>
          </a:xfrm>
          <a:prstGeom prst="rect">
            <a:avLst/>
          </a:prstGeom>
        </p:spPr>
      </p:pic>
    </p:spTree>
    <p:extLst>
      <p:ext uri="{BB962C8B-B14F-4D97-AF65-F5344CB8AC3E}">
        <p14:creationId xmlns:p14="http://schemas.microsoft.com/office/powerpoint/2010/main" val="2901950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BA25A55-2C70-4BF4-84B3-DAB0B6A0F9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6" name="Freeform 14">
              <a:extLst>
                <a:ext uri="{FF2B5EF4-FFF2-40B4-BE49-F238E27FC236}">
                  <a16:creationId xmlns:a16="http://schemas.microsoft.com/office/drawing/2014/main" id="{34DDEB77-23C4-4B9F-A228-97B5599B3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7" name="Straight Connector 16">
              <a:extLst>
                <a:ext uri="{FF2B5EF4-FFF2-40B4-BE49-F238E27FC236}">
                  <a16:creationId xmlns:a16="http://schemas.microsoft.com/office/drawing/2014/main" id="{D58851FF-DCF2-43C7-8970-B7045ED753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406852C5-306E-46FB-844A-7632E6D390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F40C9C1B-A82E-4755-816B-C827A271F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8E7D1B95-1664-47D2-9F1E-5AE3B8F8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C63FECDE-6D49-477E-896A-AEFD1909D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42502F9E-0DC0-454C-8CBC-937053820F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E4139BD5-2F4F-48E5-930B-BF6BCAF6E1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B12DD939-5D79-4EC3-A014-5385FA549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1E730207-4624-4450-B869-9F04E05BF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 name="TextBox 4">
            <a:extLst>
              <a:ext uri="{FF2B5EF4-FFF2-40B4-BE49-F238E27FC236}">
                <a16:creationId xmlns:a16="http://schemas.microsoft.com/office/drawing/2014/main" id="{DEB7A64B-EC0B-4347-8736-5E01CF7F47D9}"/>
              </a:ext>
            </a:extLst>
          </p:cNvPr>
          <p:cNvSpPr txBox="1"/>
          <p:nvPr/>
        </p:nvSpPr>
        <p:spPr>
          <a:xfrm>
            <a:off x="1190983" y="2170837"/>
            <a:ext cx="7865922" cy="1754326"/>
          </a:xfrm>
          <a:prstGeom prst="rect">
            <a:avLst/>
          </a:prstGeom>
          <a:noFill/>
        </p:spPr>
        <p:txBody>
          <a:bodyPr wrap="square" rtlCol="0">
            <a:spAutoFit/>
          </a:bodyPr>
          <a:lstStyle/>
          <a:p>
            <a:pPr algn="ctr"/>
            <a:r>
              <a:rPr lang="en-GB" sz="3600" dirty="0">
                <a:solidFill>
                  <a:schemeClr val="accent1"/>
                </a:solidFill>
                <a:latin typeface="Arial" panose="020B0604020202020204" pitchFamily="34" charset="0"/>
                <a:ea typeface="+mj-ea"/>
                <a:cs typeface="Arial" panose="020B0604020202020204" pitchFamily="34" charset="0"/>
              </a:rPr>
              <a:t>What Career roles are in the health and care sectors within Coventry &amp; Warwickshire? </a:t>
            </a:r>
          </a:p>
        </p:txBody>
      </p:sp>
      <p:pic>
        <p:nvPicPr>
          <p:cNvPr id="27" name="Picture 26" descr="Text&#10;&#10;Description automatically generated">
            <a:extLst>
              <a:ext uri="{FF2B5EF4-FFF2-40B4-BE49-F238E27FC236}">
                <a16:creationId xmlns:a16="http://schemas.microsoft.com/office/drawing/2014/main" id="{4120BE0A-C268-4DD6-9289-8C035BFDAE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304" y="5295495"/>
            <a:ext cx="2561852" cy="1286709"/>
          </a:xfrm>
          <a:prstGeom prst="rect">
            <a:avLst/>
          </a:prstGeom>
        </p:spPr>
      </p:pic>
    </p:spTree>
    <p:extLst>
      <p:ext uri="{BB962C8B-B14F-4D97-AF65-F5344CB8AC3E}">
        <p14:creationId xmlns:p14="http://schemas.microsoft.com/office/powerpoint/2010/main" val="1824197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0D9131-201A-4364-ADB8-6826E8E2F70B}"/>
              </a:ext>
            </a:extLst>
          </p:cNvPr>
          <p:cNvSpPr>
            <a:spLocks noGrp="1"/>
          </p:cNvSpPr>
          <p:nvPr>
            <p:ph type="title"/>
          </p:nvPr>
        </p:nvSpPr>
        <p:spPr>
          <a:xfrm>
            <a:off x="349788" y="275796"/>
            <a:ext cx="8596668" cy="1320800"/>
          </a:xfrm>
        </p:spPr>
        <p:txBody>
          <a:bodyPr>
            <a:normAutofit fontScale="90000"/>
          </a:bodyPr>
          <a:lstStyle/>
          <a:p>
            <a:r>
              <a:rPr lang="en-GB" sz="4400" dirty="0"/>
              <a:t>Here’s some Facts!</a:t>
            </a:r>
            <a:br>
              <a:rPr lang="en-GB" sz="4400" dirty="0"/>
            </a:br>
            <a:br>
              <a:rPr lang="en-GB" sz="4400" dirty="0"/>
            </a:br>
            <a:r>
              <a:rPr lang="en-GB" sz="4400" dirty="0"/>
              <a:t> </a:t>
            </a:r>
          </a:p>
        </p:txBody>
      </p:sp>
      <p:pic>
        <p:nvPicPr>
          <p:cNvPr id="6" name="Picture 5" descr="Text&#10;&#10;Description automatically generated">
            <a:extLst>
              <a:ext uri="{FF2B5EF4-FFF2-40B4-BE49-F238E27FC236}">
                <a16:creationId xmlns:a16="http://schemas.microsoft.com/office/drawing/2014/main" id="{F42B8124-F84C-4CD4-ABC7-6FFA8BEBE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304" y="5295495"/>
            <a:ext cx="2561852" cy="1286709"/>
          </a:xfrm>
          <a:prstGeom prst="rect">
            <a:avLst/>
          </a:prstGeom>
        </p:spPr>
      </p:pic>
      <p:sp>
        <p:nvSpPr>
          <p:cNvPr id="7" name="TextBox 6">
            <a:extLst>
              <a:ext uri="{FF2B5EF4-FFF2-40B4-BE49-F238E27FC236}">
                <a16:creationId xmlns:a16="http://schemas.microsoft.com/office/drawing/2014/main" id="{547CA70A-4CCA-4213-B62D-D95A08793BDC}"/>
              </a:ext>
            </a:extLst>
          </p:cNvPr>
          <p:cNvSpPr txBox="1"/>
          <p:nvPr/>
        </p:nvSpPr>
        <p:spPr>
          <a:xfrm>
            <a:off x="208644" y="1201762"/>
            <a:ext cx="9466190" cy="5078313"/>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We aren’t made up of just doctors and nurses! There are actually 350 different careers across Health &amp; Care</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Nurses and health visitors make up 27% of the workforce in the NHS </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More than 1.7 million people work for the NHS.</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Health &amp; Care is not just the NHS. You could also work in the private healthcare or private/non-profit organisations in a range of settings including: care homes or hospices, community healthcare (e.g. doctors' surgeries, dental surgeries, health clinics) and medical laboratories.</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Health and Care offer jobs for graduates too in departments such as Marketing, Legal services, hospitality and customer care, plus many more. </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8" name="TextBox 7">
            <a:extLst>
              <a:ext uri="{FF2B5EF4-FFF2-40B4-BE49-F238E27FC236}">
                <a16:creationId xmlns:a16="http://schemas.microsoft.com/office/drawing/2014/main" id="{652587FA-8E1E-44B5-A6F3-C41A0F51E932}"/>
              </a:ext>
            </a:extLst>
          </p:cNvPr>
          <p:cNvSpPr txBox="1"/>
          <p:nvPr/>
        </p:nvSpPr>
        <p:spPr>
          <a:xfrm>
            <a:off x="3135058" y="4765341"/>
            <a:ext cx="4394579" cy="923330"/>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Check out our website for more information on careers that are offered and available to you</a:t>
            </a:r>
          </a:p>
        </p:txBody>
      </p:sp>
    </p:spTree>
    <p:extLst>
      <p:ext uri="{BB962C8B-B14F-4D97-AF65-F5344CB8AC3E}">
        <p14:creationId xmlns:p14="http://schemas.microsoft.com/office/powerpoint/2010/main" val="620484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8968-816C-461A-B9A7-E95F0C01D5CB}"/>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Education Opportunities within health &amp; Care across Coventry &amp; Warwickshire </a:t>
            </a:r>
          </a:p>
        </p:txBody>
      </p:sp>
      <p:pic>
        <p:nvPicPr>
          <p:cNvPr id="7" name="Picture 6" descr="Text&#10;&#10;Description automatically generated">
            <a:extLst>
              <a:ext uri="{FF2B5EF4-FFF2-40B4-BE49-F238E27FC236}">
                <a16:creationId xmlns:a16="http://schemas.microsoft.com/office/drawing/2014/main" id="{FD10AA06-27DC-40C7-B308-F11BBFC103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304" y="5295495"/>
            <a:ext cx="2561852" cy="1286709"/>
          </a:xfrm>
          <a:prstGeom prst="rect">
            <a:avLst/>
          </a:prstGeom>
        </p:spPr>
      </p:pic>
      <p:sp>
        <p:nvSpPr>
          <p:cNvPr id="8" name="TextBox 7">
            <a:extLst>
              <a:ext uri="{FF2B5EF4-FFF2-40B4-BE49-F238E27FC236}">
                <a16:creationId xmlns:a16="http://schemas.microsoft.com/office/drawing/2014/main" id="{0BE82D99-5936-4595-A26E-77E84DC9F3F5}"/>
              </a:ext>
            </a:extLst>
          </p:cNvPr>
          <p:cNvSpPr txBox="1"/>
          <p:nvPr/>
        </p:nvSpPr>
        <p:spPr>
          <a:xfrm>
            <a:off x="568152" y="1930400"/>
            <a:ext cx="9230941" cy="3570208"/>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Across Coventry &amp; Warwickshire our staff have access to the following to support them in their careers: </a:t>
            </a:r>
          </a:p>
          <a:p>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Maths and English courses if required </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Apprenticeships, which includes Nursing apprenticeship, Business degree apprenticeships, Finance apprenticeship, clinical support work apprenticeship and many more. Our apprenticeship range from level 2 all the way to level 7 which is a Masters qualification level! </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Digital skills training </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Access to further courses which are funded by your employer are also available for those who already have a degree or just need further courses to support their job and development</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448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0C422-7141-46E4-A24E-918F756A0228}"/>
              </a:ext>
            </a:extLst>
          </p:cNvPr>
          <p:cNvSpPr>
            <a:spLocks noGrp="1"/>
          </p:cNvSpPr>
          <p:nvPr>
            <p:ph type="title"/>
          </p:nvPr>
        </p:nvSpPr>
        <p:spPr/>
        <p:txBody>
          <a:bodyPr/>
          <a:lstStyle/>
          <a:p>
            <a:r>
              <a:rPr lang="en-GB" dirty="0"/>
              <a:t>Benefits of working within the health and care sectors! </a:t>
            </a:r>
          </a:p>
        </p:txBody>
      </p:sp>
      <p:sp>
        <p:nvSpPr>
          <p:cNvPr id="3" name="Content Placeholder 2">
            <a:extLst>
              <a:ext uri="{FF2B5EF4-FFF2-40B4-BE49-F238E27FC236}">
                <a16:creationId xmlns:a16="http://schemas.microsoft.com/office/drawing/2014/main" id="{9BFDA808-43AE-4FFB-B725-B39771ED0207}"/>
              </a:ext>
            </a:extLst>
          </p:cNvPr>
          <p:cNvSpPr>
            <a:spLocks noGrp="1"/>
          </p:cNvSpPr>
          <p:nvPr>
            <p:ph idx="1"/>
          </p:nvPr>
        </p:nvSpPr>
        <p:spPr/>
        <p:txBody>
          <a:bodyPr/>
          <a:lstStyle/>
          <a:p>
            <a:pPr>
              <a:buClrTx/>
              <a:buSzPct val="100000"/>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You get access to a range of high street discounts such as clothing stores and food restaurants. </a:t>
            </a:r>
          </a:p>
          <a:p>
            <a:pPr>
              <a:buClrTx/>
              <a:buSzPct val="100000"/>
              <a:buFont typeface="Arial" panose="020B0604020202020204" pitchFamily="34" charset="0"/>
              <a:buChar char="•"/>
            </a:pPr>
            <a:endParaRPr lang="en-GB" sz="1600" dirty="0">
              <a:solidFill>
                <a:schemeClr val="tx1"/>
              </a:solidFill>
              <a:latin typeface="Arial" panose="020B0604020202020204" pitchFamily="34" charset="0"/>
              <a:cs typeface="Arial" panose="020B0604020202020204" pitchFamily="34" charset="0"/>
            </a:endParaRPr>
          </a:p>
          <a:p>
            <a:pPr>
              <a:buClrTx/>
              <a:buSzPct val="100000"/>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You have some great time off benefits and the days off you can have increases the longer you are working in service</a:t>
            </a:r>
          </a:p>
          <a:p>
            <a:pPr>
              <a:buClrTx/>
              <a:buSzPct val="100000"/>
              <a:buFont typeface="Arial" panose="020B0604020202020204" pitchFamily="34" charset="0"/>
              <a:buChar char="•"/>
            </a:pPr>
            <a:endParaRPr lang="en-GB" sz="1600" dirty="0">
              <a:solidFill>
                <a:schemeClr val="tx1"/>
              </a:solidFill>
              <a:latin typeface="Arial" panose="020B0604020202020204" pitchFamily="34" charset="0"/>
              <a:cs typeface="Arial" panose="020B0604020202020204" pitchFamily="34" charset="0"/>
            </a:endParaRPr>
          </a:p>
          <a:p>
            <a:pPr>
              <a:buClrTx/>
              <a:buSzPct val="100000"/>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There is a lot of progression and support services</a:t>
            </a:r>
          </a:p>
          <a:p>
            <a:pPr>
              <a:buClrTx/>
              <a:buSzPct val="100000"/>
              <a:buFont typeface="Arial" panose="020B0604020202020204" pitchFamily="34" charset="0"/>
              <a:buChar char="•"/>
            </a:pPr>
            <a:endParaRPr lang="en-GB" sz="1600" dirty="0">
              <a:solidFill>
                <a:schemeClr val="tx1"/>
              </a:solidFill>
              <a:latin typeface="Arial" panose="020B0604020202020204" pitchFamily="34" charset="0"/>
              <a:cs typeface="Arial" panose="020B0604020202020204" pitchFamily="34" charset="0"/>
            </a:endParaRPr>
          </a:p>
          <a:p>
            <a:pPr>
              <a:buClrTx/>
              <a:buSzPct val="100000"/>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Mental health support is available for staff, should they need this service</a:t>
            </a:r>
          </a:p>
        </p:txBody>
      </p:sp>
    </p:spTree>
    <p:extLst>
      <p:ext uri="{BB962C8B-B14F-4D97-AF65-F5344CB8AC3E}">
        <p14:creationId xmlns:p14="http://schemas.microsoft.com/office/powerpoint/2010/main" val="2730598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B338AC-104A-4851-A43A-BE3D3CEA1074}"/>
              </a:ext>
            </a:extLst>
          </p:cNvPr>
          <p:cNvSpPr>
            <a:spLocks noGrp="1"/>
          </p:cNvSpPr>
          <p:nvPr>
            <p:ph type="title"/>
          </p:nvPr>
        </p:nvSpPr>
        <p:spPr>
          <a:xfrm>
            <a:off x="677334" y="609600"/>
            <a:ext cx="8596668" cy="878006"/>
          </a:xfrm>
        </p:spPr>
        <p:txBody>
          <a:bodyPr>
            <a:normAutofit/>
          </a:bodyPr>
          <a:lstStyle/>
          <a:p>
            <a:r>
              <a:rPr lang="en-GB" sz="4000" dirty="0">
                <a:latin typeface="Arial" panose="020B0604020202020204" pitchFamily="34" charset="0"/>
                <a:cs typeface="Arial" panose="020B0604020202020204" pitchFamily="34" charset="0"/>
              </a:rPr>
              <a:t>Career journey insight film </a:t>
            </a:r>
          </a:p>
        </p:txBody>
      </p:sp>
      <p:sp>
        <p:nvSpPr>
          <p:cNvPr id="8" name="TextBox 7">
            <a:extLst>
              <a:ext uri="{FF2B5EF4-FFF2-40B4-BE49-F238E27FC236}">
                <a16:creationId xmlns:a16="http://schemas.microsoft.com/office/drawing/2014/main" id="{EAE18CBD-A27F-41F4-A796-5FD2DFD754C3}"/>
              </a:ext>
            </a:extLst>
          </p:cNvPr>
          <p:cNvSpPr txBox="1"/>
          <p:nvPr/>
        </p:nvSpPr>
        <p:spPr>
          <a:xfrm>
            <a:off x="1482552" y="1992574"/>
            <a:ext cx="7470379" cy="3785652"/>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The local health &amp; Care Careers hub: Coventry &amp; Warwickshire have developed a short film that focuses on five individuals journeys to access a career in health and Care within our region. </a:t>
            </a:r>
          </a:p>
          <a:p>
            <a:pPr algn="ctr"/>
            <a:endParaRPr lang="en-GB" sz="2400" dirty="0">
              <a:latin typeface="Arial" panose="020B0604020202020204" pitchFamily="34" charset="0"/>
              <a:cs typeface="Arial" panose="020B0604020202020204" pitchFamily="34" charset="0"/>
            </a:endParaRPr>
          </a:p>
          <a:p>
            <a:pPr algn="ctr"/>
            <a:r>
              <a:rPr lang="en-GB" sz="2400" dirty="0">
                <a:latin typeface="Arial" panose="020B0604020202020204" pitchFamily="34" charset="0"/>
                <a:cs typeface="Arial" panose="020B0604020202020204" pitchFamily="34" charset="0"/>
              </a:rPr>
              <a:t>We thank those who have taken part and hope their stories inspire you to think of carrying out a similar journey in your life into health and care.</a:t>
            </a:r>
          </a:p>
          <a:p>
            <a:pPr algn="ctr"/>
            <a:endParaRPr lang="en-GB" sz="2400" dirty="0">
              <a:latin typeface="Arial" panose="020B0604020202020204" pitchFamily="34" charset="0"/>
              <a:cs typeface="Arial" panose="020B0604020202020204" pitchFamily="34" charset="0"/>
            </a:endParaRPr>
          </a:p>
          <a:p>
            <a:pPr algn="ctr"/>
            <a:r>
              <a:rPr lang="en-GB" sz="2400" dirty="0">
                <a:latin typeface="Arial" panose="020B0604020202020204" pitchFamily="34" charset="0"/>
                <a:cs typeface="Arial" panose="020B0604020202020204" pitchFamily="34" charset="0"/>
              </a:rPr>
              <a:t>We hope you enjoy the film! </a:t>
            </a:r>
          </a:p>
        </p:txBody>
      </p:sp>
      <p:pic>
        <p:nvPicPr>
          <p:cNvPr id="9" name="Picture 8" descr="Text&#10;&#10;Description automatically generated">
            <a:extLst>
              <a:ext uri="{FF2B5EF4-FFF2-40B4-BE49-F238E27FC236}">
                <a16:creationId xmlns:a16="http://schemas.microsoft.com/office/drawing/2014/main" id="{D87ED018-CA3F-4D98-B72B-EC839FF991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304" y="5295495"/>
            <a:ext cx="2561852" cy="1286709"/>
          </a:xfrm>
          <a:prstGeom prst="rect">
            <a:avLst/>
          </a:prstGeom>
        </p:spPr>
      </p:pic>
    </p:spTree>
    <p:extLst>
      <p:ext uri="{BB962C8B-B14F-4D97-AF65-F5344CB8AC3E}">
        <p14:creationId xmlns:p14="http://schemas.microsoft.com/office/powerpoint/2010/main" val="1666370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DF5C1A-5C41-43BE-8F32-8F4D6FE57204}"/>
              </a:ext>
            </a:extLst>
          </p:cNvPr>
          <p:cNvSpPr>
            <a:spLocks noGrp="1"/>
          </p:cNvSpPr>
          <p:nvPr>
            <p:ph type="title"/>
          </p:nvPr>
        </p:nvSpPr>
        <p:spPr>
          <a:xfrm>
            <a:off x="677334" y="2124502"/>
            <a:ext cx="8698678" cy="2024418"/>
          </a:xfrm>
        </p:spPr>
        <p:txBody>
          <a:bodyPr>
            <a:normAutofit/>
          </a:bodyPr>
          <a:lstStyle/>
          <a:p>
            <a:pPr algn="ctr"/>
            <a:r>
              <a:rPr lang="en-GB" sz="4000" dirty="0">
                <a:latin typeface="Arial" panose="020B0604020202020204" pitchFamily="34" charset="0"/>
                <a:cs typeface="Arial" panose="020B0604020202020204" pitchFamily="34" charset="0"/>
              </a:rPr>
              <a:t>After all you have learnt today – would you consider a career in health and care? </a:t>
            </a:r>
          </a:p>
        </p:txBody>
      </p:sp>
      <p:pic>
        <p:nvPicPr>
          <p:cNvPr id="6" name="Picture 5" descr="Text&#10;&#10;Description automatically generated">
            <a:extLst>
              <a:ext uri="{FF2B5EF4-FFF2-40B4-BE49-F238E27FC236}">
                <a16:creationId xmlns:a16="http://schemas.microsoft.com/office/drawing/2014/main" id="{703437B5-0D53-4C7D-9EA0-621A3FC694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304" y="5295495"/>
            <a:ext cx="2561852" cy="1286709"/>
          </a:xfrm>
          <a:prstGeom prst="rect">
            <a:avLst/>
          </a:prstGeom>
        </p:spPr>
      </p:pic>
    </p:spTree>
    <p:extLst>
      <p:ext uri="{BB962C8B-B14F-4D97-AF65-F5344CB8AC3E}">
        <p14:creationId xmlns:p14="http://schemas.microsoft.com/office/powerpoint/2010/main" val="3187602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B155-0BA4-4F34-A7AD-41E046338EF6}"/>
              </a:ext>
            </a:extLst>
          </p:cNvPr>
          <p:cNvSpPr>
            <a:spLocks noGrp="1"/>
          </p:cNvSpPr>
          <p:nvPr>
            <p:ph type="title"/>
          </p:nvPr>
        </p:nvSpPr>
        <p:spPr>
          <a:xfrm>
            <a:off x="476731" y="339907"/>
            <a:ext cx="8596668" cy="1320800"/>
          </a:xfrm>
        </p:spPr>
        <p:txBody>
          <a:bodyPr>
            <a:normAutofit/>
          </a:bodyPr>
          <a:lstStyle/>
          <a:p>
            <a:r>
              <a:rPr lang="en-GB" sz="3200" dirty="0">
                <a:latin typeface="Arial" panose="020B0604020202020204" pitchFamily="34" charset="0"/>
                <a:cs typeface="Arial" panose="020B0604020202020204" pitchFamily="34" charset="0"/>
              </a:rPr>
              <a:t>Who are the Local Health and Care Careers hub: Coventry &amp; Warwickshire?  </a:t>
            </a:r>
          </a:p>
        </p:txBody>
      </p:sp>
      <p:pic>
        <p:nvPicPr>
          <p:cNvPr id="4" name="Content Placeholder 3">
            <a:extLst>
              <a:ext uri="{FF2B5EF4-FFF2-40B4-BE49-F238E27FC236}">
                <a16:creationId xmlns:a16="http://schemas.microsoft.com/office/drawing/2014/main" id="{E1188812-0FF8-4060-8451-37FD905B389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573" r="2033"/>
          <a:stretch/>
        </p:blipFill>
        <p:spPr>
          <a:xfrm>
            <a:off x="8927255" y="514098"/>
            <a:ext cx="3112346" cy="16084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4E91D884-6C51-4373-AA25-FACFD3B4C9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0979" y="2157644"/>
            <a:ext cx="2623023" cy="1174115"/>
          </a:xfrm>
          <a:prstGeom prst="rect">
            <a:avLst/>
          </a:prstGeom>
        </p:spPr>
      </p:pic>
      <p:pic>
        <p:nvPicPr>
          <p:cNvPr id="8" name="Picture 7" descr="Graphical user interface, text&#10;&#10;Description automatically generated">
            <a:extLst>
              <a:ext uri="{FF2B5EF4-FFF2-40B4-BE49-F238E27FC236}">
                <a16:creationId xmlns:a16="http://schemas.microsoft.com/office/drawing/2014/main" id="{D3E667B0-AE6D-4678-9472-6117D9039F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7222" y="2269425"/>
            <a:ext cx="2808778" cy="1022182"/>
          </a:xfrm>
          <a:prstGeom prst="rect">
            <a:avLst/>
          </a:prstGeom>
        </p:spPr>
      </p:pic>
      <p:pic>
        <p:nvPicPr>
          <p:cNvPr id="10" name="Picture 9">
            <a:extLst>
              <a:ext uri="{FF2B5EF4-FFF2-40B4-BE49-F238E27FC236}">
                <a16:creationId xmlns:a16="http://schemas.microsoft.com/office/drawing/2014/main" id="{AB83743B-32E0-466A-BC67-747E218AB3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7760" y="3603263"/>
            <a:ext cx="2893606" cy="988648"/>
          </a:xfrm>
          <a:prstGeom prst="rect">
            <a:avLst/>
          </a:prstGeom>
        </p:spPr>
      </p:pic>
      <p:pic>
        <p:nvPicPr>
          <p:cNvPr id="12" name="Picture 11">
            <a:extLst>
              <a:ext uri="{FF2B5EF4-FFF2-40B4-BE49-F238E27FC236}">
                <a16:creationId xmlns:a16="http://schemas.microsoft.com/office/drawing/2014/main" id="{C46558E9-E0A0-4C0B-A87D-20936E891D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731" y="2263058"/>
            <a:ext cx="1989282" cy="1230868"/>
          </a:xfrm>
          <a:prstGeom prst="rect">
            <a:avLst/>
          </a:prstGeom>
        </p:spPr>
      </p:pic>
      <p:pic>
        <p:nvPicPr>
          <p:cNvPr id="14" name="Picture 13" descr="Logo&#10;&#10;Description automatically generated">
            <a:extLst>
              <a:ext uri="{FF2B5EF4-FFF2-40B4-BE49-F238E27FC236}">
                <a16:creationId xmlns:a16="http://schemas.microsoft.com/office/drawing/2014/main" id="{358ECB8E-1579-4E5C-A0C8-8D08BE4262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6731" y="3764317"/>
            <a:ext cx="1788679" cy="886066"/>
          </a:xfrm>
          <a:prstGeom prst="rect">
            <a:avLst/>
          </a:prstGeom>
        </p:spPr>
      </p:pic>
      <p:pic>
        <p:nvPicPr>
          <p:cNvPr id="16" name="Picture 15" descr="Text&#10;&#10;Description automatically generated">
            <a:extLst>
              <a:ext uri="{FF2B5EF4-FFF2-40B4-BE49-F238E27FC236}">
                <a16:creationId xmlns:a16="http://schemas.microsoft.com/office/drawing/2014/main" id="{16975877-0AB7-46AC-BF3C-5E97662CEA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4854" y="5120959"/>
            <a:ext cx="3122506" cy="548878"/>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CF1C2AC5-4493-42F3-9D46-791AFC8CBA4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54865" y="5008995"/>
            <a:ext cx="1792227" cy="915355"/>
          </a:xfrm>
          <a:prstGeom prst="rect">
            <a:avLst/>
          </a:prstGeom>
        </p:spPr>
      </p:pic>
      <p:pic>
        <p:nvPicPr>
          <p:cNvPr id="22" name="Picture 21" descr="Text&#10;&#10;Description automatically generated">
            <a:extLst>
              <a:ext uri="{FF2B5EF4-FFF2-40B4-BE49-F238E27FC236}">
                <a16:creationId xmlns:a16="http://schemas.microsoft.com/office/drawing/2014/main" id="{A3E49B42-B24F-41AD-B5FC-74F104F570D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69224" y="5844028"/>
            <a:ext cx="5715000" cy="866775"/>
          </a:xfrm>
          <a:prstGeom prst="rect">
            <a:avLst/>
          </a:prstGeom>
        </p:spPr>
      </p:pic>
      <p:pic>
        <p:nvPicPr>
          <p:cNvPr id="24" name="Picture 23">
            <a:extLst>
              <a:ext uri="{FF2B5EF4-FFF2-40B4-BE49-F238E27FC236}">
                <a16:creationId xmlns:a16="http://schemas.microsoft.com/office/drawing/2014/main" id="{9316C0B7-0BA7-4645-9299-A2122E2FC41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61419" y="3661736"/>
            <a:ext cx="2634581" cy="988647"/>
          </a:xfrm>
          <a:prstGeom prst="rect">
            <a:avLst/>
          </a:prstGeom>
        </p:spPr>
      </p:pic>
    </p:spTree>
    <p:extLst>
      <p:ext uri="{BB962C8B-B14F-4D97-AF65-F5344CB8AC3E}">
        <p14:creationId xmlns:p14="http://schemas.microsoft.com/office/powerpoint/2010/main" val="411993755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otalTime>345</TotalTime>
  <Words>609</Words>
  <Application>Microsoft Office PowerPoint</Application>
  <PresentationFormat>Widescreen</PresentationFormat>
  <Paragraphs>58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Segoe UI</vt:lpstr>
      <vt:lpstr>Trebuchet MS</vt:lpstr>
      <vt:lpstr>Wingdings 3</vt:lpstr>
      <vt:lpstr>Facet</vt:lpstr>
      <vt:lpstr>Health Careers insight information session </vt:lpstr>
      <vt:lpstr>Housekeeping</vt:lpstr>
      <vt:lpstr>PowerPoint Presentation</vt:lpstr>
      <vt:lpstr>Here’s some Facts!   </vt:lpstr>
      <vt:lpstr>Education Opportunities within health &amp; Care across Coventry &amp; Warwickshire </vt:lpstr>
      <vt:lpstr>Benefits of working within the health and care sectors! </vt:lpstr>
      <vt:lpstr>Career journey insight film </vt:lpstr>
      <vt:lpstr>After all you have learnt today – would you consider a career in health and care? </vt:lpstr>
      <vt:lpstr>Who are the Local Health and Care Careers hub: Coventry &amp; Warwickshire?  </vt:lpstr>
      <vt:lpstr>Feedback time!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APPRENTICESHIP THANKYOU EVENT 2021</dc:title>
  <dc:creator>O'Hare Becky (RJC) Careers Hub &amp; Work Experience Manager Swark-FT</dc:creator>
  <cp:lastModifiedBy>O'Hare Becky (RJC) Careers Hub &amp; Work Experience Manager Swark-FT</cp:lastModifiedBy>
  <cp:revision>25</cp:revision>
  <dcterms:created xsi:type="dcterms:W3CDTF">2021-02-12T10:08:36Z</dcterms:created>
  <dcterms:modified xsi:type="dcterms:W3CDTF">2021-11-19T15:48:53Z</dcterms:modified>
</cp:coreProperties>
</file>